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12801600" cy="9601200" type="A3"/>
  <p:notesSz cx="9926638" cy="14355763"/>
  <p:defaultTextStyle>
    <a:defPPr>
      <a:defRPr lang="nl-NL"/>
    </a:defPPr>
    <a:lvl1pPr algn="l" defTabSz="64008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640080" algn="l" defTabSz="64008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280160" algn="l" defTabSz="64008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920240" algn="l" defTabSz="64008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560320" algn="l" defTabSz="64008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3200400" algn="l" defTabSz="128016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3840480" algn="l" defTabSz="128016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4480560" algn="l" defTabSz="128016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5120640" algn="l" defTabSz="128016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273">
          <p15:clr>
            <a:srgbClr val="A4A3A4"/>
          </p15:clr>
        </p15:guide>
        <p15:guide id="2" pos="2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D0F69"/>
    <a:srgbClr val="883FA0"/>
    <a:srgbClr val="B94A85"/>
    <a:srgbClr val="B1101A"/>
    <a:srgbClr val="993334"/>
    <a:srgbClr val="B43E97"/>
    <a:srgbClr val="A89900"/>
    <a:srgbClr val="A37C28"/>
    <a:srgbClr val="DA523A"/>
    <a:srgbClr val="D031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01" autoAdjust="0"/>
    <p:restoredTop sz="92220" autoAdjust="0"/>
  </p:normalViewPr>
  <p:slideViewPr>
    <p:cSldViewPr snapToGrid="0" snapToObjects="1">
      <p:cViewPr varScale="1">
        <p:scale>
          <a:sx n="77" d="100"/>
          <a:sy n="77" d="100"/>
        </p:scale>
        <p:origin x="-2124" y="-90"/>
      </p:cViewPr>
      <p:guideLst>
        <p:guide orient="horz" pos="5982"/>
        <p:guide pos="3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-3822" y="-96"/>
      </p:cViewPr>
      <p:guideLst>
        <p:guide orient="horz" pos="452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17788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l">
              <a:defRPr sz="17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717788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r">
              <a:defRPr sz="1700"/>
            </a:lvl1pPr>
          </a:lstStyle>
          <a:p>
            <a:fld id="{9544587F-3305-4795-A288-AF8B67DAE102}" type="datetimeFigureOut">
              <a:rPr lang="nl-NL" smtClean="0"/>
              <a:t>5-11-2017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13635483"/>
            <a:ext cx="4301543" cy="717788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l">
              <a:defRPr sz="17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9" y="13635483"/>
            <a:ext cx="4301543" cy="717788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r">
              <a:defRPr sz="1700"/>
            </a:lvl1pPr>
          </a:lstStyle>
          <a:p>
            <a:fld id="{7087BB9A-087E-4CB2-AEF2-AD458524661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7466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17788"/>
          </a:xfrm>
          <a:prstGeom prst="rect">
            <a:avLst/>
          </a:prstGeom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>
              <a:defRPr sz="17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717788"/>
          </a:xfrm>
          <a:prstGeom prst="rect">
            <a:avLst/>
          </a:prstGeom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 algn="r">
              <a:defRPr sz="1700"/>
            </a:lvl1pPr>
          </a:lstStyle>
          <a:p>
            <a:fld id="{60201E16-7309-405E-810B-5FCA9AFDD10F}" type="datetime1">
              <a:rPr lang="nl-NL"/>
              <a:pPr/>
              <a:t>5-11-2017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3188" y="1076325"/>
            <a:ext cx="71802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132762" tIns="66381" rIns="132762" bIns="66381" numCol="1" anchor="ctr" anchorCtr="0" compatLnSpc="1">
            <a:prstTxWarp prst="textNoShape">
              <a:avLst/>
            </a:prstTxWarp>
          </a:bodyPr>
          <a:lstStyle/>
          <a:p>
            <a:pPr lvl="0"/>
            <a:endParaRPr lang="nl-NL" smtClean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92665" y="6818988"/>
            <a:ext cx="7941310" cy="6460093"/>
          </a:xfrm>
          <a:prstGeom prst="rect">
            <a:avLst/>
          </a:prstGeom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13635483"/>
            <a:ext cx="4301543" cy="717788"/>
          </a:xfrm>
          <a:prstGeom prst="rect">
            <a:avLst/>
          </a:prstGeom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>
              <a:defRPr sz="17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622799" y="13635483"/>
            <a:ext cx="4301543" cy="717788"/>
          </a:xfrm>
          <a:prstGeom prst="rect">
            <a:avLst/>
          </a:prstGeom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algn="r">
              <a:defRPr sz="1700"/>
            </a:lvl1pPr>
          </a:lstStyle>
          <a:p>
            <a:fld id="{E4074B61-66BF-48FA-BB78-F79AE791C4D7}" type="slidenum">
              <a:rPr lang="nl-NL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90548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40080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640080" algn="l" defTabSz="640080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1280160" algn="l" defTabSz="640080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920240" algn="l" defTabSz="640080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2560320" algn="l" defTabSz="640080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320040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801600" cy="9601200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0"/>
          </p:nvPr>
        </p:nvSpPr>
        <p:spPr>
          <a:xfrm>
            <a:off x="7909882" y="8367715"/>
            <a:ext cx="4547235" cy="857885"/>
          </a:xfrm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1301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twee reg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801600" cy="9601200"/>
          </a:xfrm>
        </p:spPr>
        <p:txBody>
          <a:bodyPr rtlCol="0">
            <a:normAutofit/>
          </a:bodyPr>
          <a:lstStyle>
            <a:lvl1pPr marL="0" marR="0" indent="0" algn="l" defTabSz="128016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200">
                <a:solidFill>
                  <a:srgbClr val="FF0000"/>
                </a:solidFill>
              </a:defRPr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nl-NL" noProof="0" dirty="0"/>
          </a:p>
        </p:txBody>
      </p:sp>
      <p:grpSp>
        <p:nvGrpSpPr>
          <p:cNvPr id="6" name="Groeperen 8"/>
          <p:cNvGrpSpPr>
            <a:grpSpLocks/>
          </p:cNvGrpSpPr>
          <p:nvPr userDrawn="1"/>
        </p:nvGrpSpPr>
        <p:grpSpPr bwMode="auto">
          <a:xfrm>
            <a:off x="-40005" y="8934451"/>
            <a:ext cx="7549833" cy="704535"/>
            <a:chOff x="-27963" y="6381328"/>
            <a:chExt cx="5392126" cy="504056"/>
          </a:xfrm>
        </p:grpSpPr>
        <p:sp>
          <p:nvSpPr>
            <p:cNvPr id="7" name="Slide Number Placeholder 3"/>
            <p:cNvSpPr txBox="1">
              <a:spLocks/>
            </p:cNvSpPr>
            <p:nvPr userDrawn="1"/>
          </p:nvSpPr>
          <p:spPr bwMode="auto">
            <a:xfrm>
              <a:off x="-27963" y="6381328"/>
              <a:ext cx="611119" cy="504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lIns="0" tIns="0" rIns="0" bIns="0"/>
            <a:lstStyle>
              <a:lvl1pPr marL="271463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defRPr/>
              </a:pPr>
              <a:fld id="{25995696-5035-674A-80D6-7593AA9E2044}" type="slidenum">
                <a:rPr lang="nl-NL" sz="1700" smtClean="0">
                  <a:solidFill>
                    <a:schemeClr val="bg1"/>
                  </a:solidFill>
                  <a:latin typeface="Calibri" charset="0"/>
                  <a:cs typeface="Calibri" charset="0"/>
                </a:rPr>
                <a:pPr eaLnBrk="1" hangingPunct="1">
                  <a:spcBef>
                    <a:spcPct val="20000"/>
                  </a:spcBef>
                  <a:defRPr/>
                </a:pPr>
                <a:t>‹#›</a:t>
              </a:fld>
              <a:endParaRPr lang="nl-NL" sz="1700" dirty="0" smtClean="0">
                <a:solidFill>
                  <a:schemeClr val="bg1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8" name="Footer Placeholder 2"/>
            <p:cNvSpPr txBox="1">
              <a:spLocks/>
            </p:cNvSpPr>
            <p:nvPr userDrawn="1"/>
          </p:nvSpPr>
          <p:spPr bwMode="auto">
            <a:xfrm>
              <a:off x="683156" y="6381328"/>
              <a:ext cx="4681007" cy="4770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nl-NL" sz="1700" dirty="0" smtClean="0">
                  <a:solidFill>
                    <a:schemeClr val="bg1"/>
                  </a:solidFill>
                  <a:latin typeface="Calibri" charset="0"/>
                  <a:cs typeface="Calibri" charset="0"/>
                </a:rPr>
                <a:t>Het begint met een idee</a:t>
              </a:r>
            </a:p>
          </p:txBody>
        </p:sp>
      </p:grpSp>
      <p:pic>
        <p:nvPicPr>
          <p:cNvPr id="10" name="Tijdelijke aanduiding voor afbeelding 2" descr="VUlogo_VU_SBE_RGB_wi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" b="88"/>
          <a:stretch>
            <a:fillRect/>
          </a:stretch>
        </p:blipFill>
        <p:spPr>
          <a:xfrm>
            <a:off x="7909882" y="8367715"/>
            <a:ext cx="4547235" cy="85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839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>
            <a:spLocks noChangeArrowheads="1"/>
          </p:cNvSpPr>
          <p:nvPr userDrawn="1"/>
        </p:nvSpPr>
        <p:spPr bwMode="auto">
          <a:xfrm>
            <a:off x="7860987" y="9269657"/>
            <a:ext cx="4384992" cy="32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 anchor="b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defRPr/>
            </a:pPr>
            <a:r>
              <a:rPr lang="nl-NL" sz="1300" smtClean="0">
                <a:solidFill>
                  <a:schemeClr val="bg1"/>
                </a:solidFill>
              </a:rPr>
              <a:t>Vrije Universiteit Amsterdam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452073" y="2016000"/>
            <a:ext cx="11845530" cy="6955200"/>
          </a:xfrm>
        </p:spPr>
        <p:txBody>
          <a:bodyPr>
            <a:noAutofit/>
          </a:bodyPr>
          <a:lstStyle>
            <a:lvl1pPr marL="378000" indent="0">
              <a:spcBef>
                <a:spcPts val="0"/>
              </a:spcBef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78000" indent="-378000">
              <a:spcBef>
                <a:spcPts val="0"/>
              </a:spcBef>
              <a:buClr>
                <a:srgbClr val="C00000"/>
              </a:buClr>
              <a:buSzPct val="80000"/>
              <a:buFont typeface="Wingdings" charset="2"/>
              <a:buChar char="§"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751205" indent="-373380">
              <a:spcBef>
                <a:spcPts val="0"/>
              </a:spcBef>
              <a:buClr>
                <a:srgbClr val="C00000"/>
              </a:buClr>
              <a:buSzPct val="80000"/>
              <a:buFont typeface="Lucida Grande"/>
              <a:buChar char="&gt;"/>
              <a:defRPr sz="2800">
                <a:latin typeface="Calibri" panose="020F0502020204030204" pitchFamily="34" charset="0"/>
              </a:defRPr>
            </a:lvl3pPr>
            <a:lvl4pPr marL="1133475" indent="-382270">
              <a:spcBef>
                <a:spcPts val="0"/>
              </a:spcBef>
              <a:buClr>
                <a:srgbClr val="C00000"/>
              </a:buClr>
              <a:buSzPct val="80000"/>
              <a:buFont typeface="Arial"/>
              <a:buChar char="&gt;"/>
              <a:defRPr sz="2800">
                <a:latin typeface="Calibri" panose="020F0502020204030204" pitchFamily="34" charset="0"/>
              </a:defRPr>
            </a:lvl4pPr>
            <a:lvl5pPr marL="1500188" indent="-366713">
              <a:spcBef>
                <a:spcPts val="0"/>
              </a:spcBef>
              <a:buClr>
                <a:srgbClr val="C00000"/>
              </a:buClr>
              <a:buSzPct val="80000"/>
              <a:buFont typeface="Arial"/>
              <a:buChar char="&gt;"/>
              <a:defRPr sz="280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nl-NL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95455" y="8469516"/>
            <a:ext cx="4374594" cy="826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372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453600" y="2016000"/>
            <a:ext cx="11844000" cy="6955200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3" r:id="rId2"/>
    <p:sldLayoutId id="2147483660" r:id="rId3"/>
  </p:sldLayoutIdLst>
  <p:timing>
    <p:tnLst>
      <p:par>
        <p:cTn id="1" dur="indefinite" restart="never" nodeType="tmRoot"/>
      </p:par>
    </p:tnLst>
  </p:timing>
  <p:txStyles>
    <p:titleStyle>
      <a:lvl1pPr algn="ctr" defTabSz="640080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Arial Narrow Bold"/>
          <a:ea typeface="ＭＳ Ｐゴシック" charset="-128"/>
          <a:cs typeface="Arial Narrow Bold"/>
        </a:defRPr>
      </a:lvl1pPr>
      <a:lvl2pPr algn="ctr" defTabSz="64008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Arial Narrow Bold" charset="0"/>
          <a:ea typeface="ＭＳ Ｐゴシック" charset="-128"/>
        </a:defRPr>
      </a:lvl2pPr>
      <a:lvl3pPr algn="ctr" defTabSz="64008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Arial Narrow Bold" charset="0"/>
          <a:ea typeface="ＭＳ Ｐゴシック" charset="-128"/>
        </a:defRPr>
      </a:lvl3pPr>
      <a:lvl4pPr algn="ctr" defTabSz="64008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Arial Narrow Bold" charset="0"/>
          <a:ea typeface="ＭＳ Ｐゴシック" charset="-128"/>
        </a:defRPr>
      </a:lvl4pPr>
      <a:lvl5pPr algn="ctr" defTabSz="640080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Arial Narrow Bold" charset="0"/>
          <a:ea typeface="ＭＳ Ｐゴシック" charset="-128"/>
        </a:defRPr>
      </a:lvl5pPr>
      <a:lvl6pPr marL="640080" algn="ctr" defTabSz="640080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Arial Narrow Bold" charset="0"/>
          <a:ea typeface="ＭＳ Ｐゴシック" charset="-128"/>
        </a:defRPr>
      </a:lvl6pPr>
      <a:lvl7pPr marL="1280160" algn="ctr" defTabSz="640080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Arial Narrow Bold" charset="0"/>
          <a:ea typeface="ＭＳ Ｐゴシック" charset="-128"/>
        </a:defRPr>
      </a:lvl7pPr>
      <a:lvl8pPr marL="1920240" algn="ctr" defTabSz="640080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Arial Narrow Bold" charset="0"/>
          <a:ea typeface="ＭＳ Ｐゴシック" charset="-128"/>
        </a:defRPr>
      </a:lvl8pPr>
      <a:lvl9pPr marL="2560320" algn="ctr" defTabSz="640080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Arial Narrow Bold" charset="0"/>
          <a:ea typeface="ＭＳ Ｐゴシック" charset="-128"/>
        </a:defRPr>
      </a:lvl9pPr>
    </p:titleStyle>
    <p:bodyStyle>
      <a:lvl1pPr marL="382270" indent="0" algn="l" defTabSz="640080" rtl="0" eaLnBrk="0" fontAlgn="base" hangingPunct="0">
        <a:spcBef>
          <a:spcPts val="0"/>
        </a:spcBef>
        <a:spcAft>
          <a:spcPct val="0"/>
        </a:spcAft>
        <a:buFontTx/>
        <a:buNone/>
        <a:defRPr sz="3600" kern="1200">
          <a:solidFill>
            <a:schemeClr val="tx1"/>
          </a:solidFill>
          <a:latin typeface="Calibri" panose="020F0502020204030204" pitchFamily="34" charset="0"/>
          <a:ea typeface="ＭＳ Ｐゴシック" charset="-128"/>
          <a:cs typeface="Calibri" panose="020F0502020204030204" pitchFamily="34" charset="0"/>
        </a:defRPr>
      </a:lvl1pPr>
      <a:lvl2pPr marL="380048" indent="-380048" algn="l" defTabSz="640080" rtl="0" eaLnBrk="0" fontAlgn="base" hangingPunct="0">
        <a:spcBef>
          <a:spcPts val="0"/>
        </a:spcBef>
        <a:spcAft>
          <a:spcPct val="0"/>
        </a:spcAft>
        <a:buClr>
          <a:srgbClr val="883FA0"/>
        </a:buClr>
        <a:buSzPct val="80000"/>
        <a:buFont typeface="Wingdings" panose="05000000000000000000" pitchFamily="2" charset="2"/>
        <a:buChar char="§"/>
        <a:defRPr sz="3600" kern="1200">
          <a:solidFill>
            <a:schemeClr val="tx1"/>
          </a:solidFill>
          <a:latin typeface="Calibri" panose="020F0502020204030204" pitchFamily="34" charset="0"/>
          <a:ea typeface="ＭＳ Ｐゴシック" charset="-128"/>
          <a:cs typeface="+mn-cs"/>
        </a:defRPr>
      </a:lvl2pPr>
      <a:lvl3pPr marL="760095" indent="-380048" algn="l" defTabSz="640080" rtl="0" eaLnBrk="0" fontAlgn="base" hangingPunct="0">
        <a:spcBef>
          <a:spcPts val="0"/>
        </a:spcBef>
        <a:spcAft>
          <a:spcPct val="0"/>
        </a:spcAft>
        <a:buClr>
          <a:srgbClr val="883FA0"/>
        </a:buClr>
        <a:buSzPct val="80000"/>
        <a:buFont typeface="Lucida Grande"/>
        <a:buChar char="&gt;"/>
        <a:defRPr sz="2800" kern="1200">
          <a:solidFill>
            <a:schemeClr val="tx1"/>
          </a:solidFill>
          <a:latin typeface="Calibri" panose="020F0502020204030204" pitchFamily="34" charset="0"/>
          <a:ea typeface="ＭＳ Ｐゴシック" charset="-128"/>
          <a:cs typeface="+mn-cs"/>
        </a:defRPr>
      </a:lvl3pPr>
      <a:lvl4pPr marL="1133475" indent="-373380" algn="l" defTabSz="640080" rtl="0" eaLnBrk="0" fontAlgn="base" hangingPunct="0">
        <a:spcBef>
          <a:spcPts val="0"/>
        </a:spcBef>
        <a:spcAft>
          <a:spcPct val="0"/>
        </a:spcAft>
        <a:buClr>
          <a:srgbClr val="883FA0"/>
        </a:buClr>
        <a:buSzPct val="80000"/>
        <a:buFont typeface="Lucida Grande"/>
        <a:buChar char="&gt;"/>
        <a:defRPr sz="2800" kern="1200">
          <a:solidFill>
            <a:schemeClr val="tx1"/>
          </a:solidFill>
          <a:latin typeface="Calibri" panose="020F0502020204030204" pitchFamily="34" charset="0"/>
          <a:ea typeface="ＭＳ Ｐゴシック" charset="-128"/>
          <a:cs typeface="+mn-cs"/>
        </a:defRPr>
      </a:lvl4pPr>
      <a:lvl5pPr marL="1500188" indent="-366713" algn="l" defTabSz="640080" rtl="0" eaLnBrk="0" fontAlgn="base" hangingPunct="0">
        <a:spcBef>
          <a:spcPts val="0"/>
        </a:spcBef>
        <a:spcAft>
          <a:spcPct val="0"/>
        </a:spcAft>
        <a:buClr>
          <a:srgbClr val="883FA0"/>
        </a:buClr>
        <a:buSzPct val="80000"/>
        <a:buFont typeface="Lucida Grande"/>
        <a:buChar char="&gt;"/>
        <a:defRPr sz="2800" kern="1200">
          <a:solidFill>
            <a:schemeClr val="tx1"/>
          </a:solidFill>
          <a:latin typeface="Calibri" panose="020F0502020204030204" pitchFamily="34" charset="0"/>
          <a:ea typeface="ＭＳ Ｐゴシック" charset="-128"/>
          <a:cs typeface="+mn-cs"/>
        </a:defRPr>
      </a:lvl5pPr>
      <a:lvl6pPr marL="352044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nl/url?sa=i&amp;rct=j&amp;q=&amp;esrc=s&amp;source=images&amp;cd=&amp;cad=rja&amp;uact=8&amp;ved=0ahUKEwjuqeS-pKfXAhVMKsAKHZjiCHcQjRwIBw&amp;url=http%3A%2F%2Fwww.adriba.nl%2F&amp;psig=AOvVaw3LyFQlFupj3xLJmgxSJXE1&amp;ust=1509966025356019" TargetMode="External"/><Relationship Id="rId2" Type="http://schemas.openxmlformats.org/officeDocument/2006/relationships/hyperlink" Target="http://www.mariusrietdijk.nl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/>
          <p:cNvSpPr txBox="1">
            <a:spLocks/>
          </p:cNvSpPr>
          <p:nvPr/>
        </p:nvSpPr>
        <p:spPr>
          <a:xfrm>
            <a:off x="150506" y="163285"/>
            <a:ext cx="12317461" cy="1512000"/>
          </a:xfrm>
          <a:prstGeom prst="rect">
            <a:avLst/>
          </a:prstGeom>
          <a:solidFill>
            <a:srgbClr val="883FA0">
              <a:alpha val="90000"/>
            </a:srgbClr>
          </a:solidFill>
          <a:ln>
            <a:noFill/>
          </a:ln>
          <a:effectLst>
            <a:outerShdw blurRad="50800" dist="38100" dir="5400000" algn="ctr" rotWithShape="0">
              <a:srgbClr val="A6A6A6">
                <a:alpha val="40000"/>
              </a:srgbClr>
            </a:outerShdw>
          </a:effectLst>
        </p:spPr>
        <p:txBody>
          <a:bodyPr lIns="403200" tIns="201600" rIns="100800" bIns="100800" anchor="ctr">
            <a:normAutofit/>
          </a:bodyPr>
          <a:lstStyle>
            <a:lvl1pPr algn="l" defTabSz="457200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kern="1200" cap="all" baseline="0">
                <a:solidFill>
                  <a:schemeClr val="bg1"/>
                </a:solidFill>
                <a:latin typeface="Calibri"/>
                <a:ea typeface="ＭＳ Ｐゴシック" charset="-128"/>
                <a:cs typeface="Arial Narrow Bold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9pPr>
          </a:lstStyle>
          <a:p>
            <a:r>
              <a:rPr lang="nl-NL" dirty="0" smtClean="0"/>
              <a:t>Marius </a:t>
            </a:r>
            <a:r>
              <a:rPr lang="nl-NL" dirty="0" err="1" smtClean="0"/>
              <a:t>rietdijk</a:t>
            </a:r>
            <a:endParaRPr lang="nl-NL" dirty="0" smtClean="0"/>
          </a:p>
          <a:p>
            <a:r>
              <a:rPr lang="nl-NL" sz="2500" dirty="0" err="1" smtClean="0"/>
              <a:t>Cultural</a:t>
            </a:r>
            <a:r>
              <a:rPr lang="nl-NL" sz="2500" dirty="0" smtClean="0"/>
              <a:t> change</a:t>
            </a:r>
            <a:r>
              <a:rPr lang="nl-NL" sz="2500" dirty="0" smtClean="0"/>
              <a:t> </a:t>
            </a:r>
            <a:r>
              <a:rPr lang="nl-NL" sz="2500" dirty="0" err="1" smtClean="0"/>
              <a:t>with</a:t>
            </a:r>
            <a:r>
              <a:rPr lang="nl-NL" sz="2500" dirty="0"/>
              <a:t> </a:t>
            </a:r>
            <a:r>
              <a:rPr lang="nl-NL" sz="2500" dirty="0" smtClean="0"/>
              <a:t>OBM</a:t>
            </a:r>
            <a:endParaRPr lang="nl-NL" sz="2500" dirty="0"/>
          </a:p>
        </p:txBody>
      </p:sp>
      <p:sp>
        <p:nvSpPr>
          <p:cNvPr id="10" name="Driehoekje"/>
          <p:cNvSpPr/>
          <p:nvPr/>
        </p:nvSpPr>
        <p:spPr>
          <a:xfrm flipV="1">
            <a:off x="864557" y="1673281"/>
            <a:ext cx="268922" cy="151131"/>
          </a:xfrm>
          <a:prstGeom prst="triangle">
            <a:avLst/>
          </a:prstGeom>
          <a:solidFill>
            <a:srgbClr val="883FA0">
              <a:alpha val="90000"/>
            </a:srgbClr>
          </a:solidFill>
          <a:ln w="6350">
            <a:noFill/>
          </a:ln>
          <a:effectLst>
            <a:outerShdw blurRad="50800" dist="38100" dir="5400000" algn="ctr" rotWithShape="0">
              <a:srgbClr val="A6A6A6">
                <a:alpha val="40000"/>
              </a:srgb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128016" tIns="64008" rIns="128016" bIns="6400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>
              <a:solidFill>
                <a:srgbClr val="FFFFFF"/>
              </a:solidFill>
              <a:ea typeface="ＭＳ Ｐゴシック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989" y="1780703"/>
            <a:ext cx="4606844" cy="3083921"/>
          </a:xfrm>
          <a:prstGeom prst="rect">
            <a:avLst/>
          </a:prstGeom>
          <a:noFill/>
          <a:ln>
            <a:noFill/>
          </a:ln>
        </p:spPr>
        <p:txBody>
          <a:bodyPr wrap="square" lIns="128016" tIns="64008" rIns="128016" bIns="64008" rtlCol="0">
            <a:spAutoFit/>
          </a:bodyPr>
          <a:lstStyle/>
          <a:p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Research interests </a:t>
            </a:r>
            <a:endParaRPr lang="en-US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Scenario Planning, Organizational Theory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Experimental Analysis of Behavior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Applied Behavior Analysis, Hypnosis, Magic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Organizational Behavior Management (OBM)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Unity of 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Radical behaviorism as philosophy of science</a:t>
            </a:r>
          </a:p>
          <a:p>
            <a:r>
              <a:rPr lang="en-US" sz="1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Dependent variables</a:t>
            </a: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00050" indent="-400050">
              <a:buFont typeface="Arial" panose="020B0604020202020204" pitchFamily="34" charset="0"/>
              <a:buChar char="•"/>
            </a:pPr>
            <a:r>
              <a:rPr lang="en-GB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Performance (= </a:t>
            </a:r>
            <a:r>
              <a:rPr lang="en-GB" sz="17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Behaviors</a:t>
            </a:r>
            <a:r>
              <a:rPr lang="en-GB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 + results), such as:</a:t>
            </a:r>
            <a:endParaRPr lang="en-GB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indent="-400050">
              <a:buFont typeface="Arial" panose="020B0604020202020204" pitchFamily="34" charset="0"/>
              <a:buChar char="•"/>
            </a:pPr>
            <a:r>
              <a:rPr lang="en-GB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Quantity, quality of production and services, safety, happiness</a:t>
            </a:r>
            <a:endParaRPr lang="en-GB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2056" y="4993785"/>
            <a:ext cx="4740711" cy="4607415"/>
          </a:xfrm>
          <a:prstGeom prst="rect">
            <a:avLst/>
          </a:prstGeom>
          <a:noFill/>
          <a:ln>
            <a:noFill/>
          </a:ln>
        </p:spPr>
        <p:txBody>
          <a:bodyPr wrap="square" lIns="128016" tIns="64008" rIns="128016" bIns="64008" rtlCol="0">
            <a:spAutoFit/>
          </a:bodyPr>
          <a:lstStyle/>
          <a:p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Methods &amp; </a:t>
            </a:r>
            <a:r>
              <a:rPr lang="en-US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empirics</a:t>
            </a:r>
          </a:p>
          <a:p>
            <a:r>
              <a:rPr lang="en-US" sz="1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Improving organizational results by cultural (= behavioral) change. Realized by field experimental designs with following protocol:</a:t>
            </a:r>
          </a:p>
          <a:p>
            <a:endParaRPr lang="en-US" sz="17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Independent variables:</a:t>
            </a:r>
          </a:p>
          <a:p>
            <a:endParaRPr lang="en-US" sz="17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Pinpoint of the performance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Measure of longitudinal baseline pinpoint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Antecedent – Behavior – Consequence (ABC-) Analysis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Ongoing feedback of measures to performers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(Sub-)goal setting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Positive reinforcement of goal attainment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Maintaining and generalizing change across organization, sector and region</a:t>
            </a:r>
            <a:endParaRPr 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78989" y="4864624"/>
            <a:ext cx="4439000" cy="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398022" y="4864624"/>
            <a:ext cx="7069945" cy="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189842" y="5045980"/>
            <a:ext cx="0" cy="4216666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5152767" y="1780703"/>
            <a:ext cx="24717" cy="2920595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356489" y="4995440"/>
            <a:ext cx="7294606" cy="3345531"/>
          </a:xfrm>
          <a:prstGeom prst="rect">
            <a:avLst/>
          </a:prstGeom>
          <a:noFill/>
          <a:ln>
            <a:noFill/>
          </a:ln>
        </p:spPr>
        <p:txBody>
          <a:bodyPr wrap="square" lIns="128016" tIns="64008" rIns="128016" bIns="64008" rtlCol="0">
            <a:spAutoFit/>
          </a:bodyPr>
          <a:lstStyle/>
          <a:p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Illustration of earlier research output</a:t>
            </a:r>
          </a:p>
          <a:p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 Decreasing lead time of production and administrative processes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Improving easy to understand reports of lawyers</a:t>
            </a:r>
            <a:endParaRPr lang="en-US" sz="17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Improving safety, specified in </a:t>
            </a:r>
          </a:p>
          <a:p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	- Increased number of reports of unsafe situations</a:t>
            </a:r>
          </a:p>
          <a:p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	- Increased n</a:t>
            </a: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umber of clean work spaces</a:t>
            </a:r>
          </a:p>
          <a:p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	- Increased percentage of using safe gear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Less complaints, more positive </a:t>
            </a:r>
            <a:r>
              <a:rPr lang="en-US" sz="17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reinforcers</a:t>
            </a: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, including compliments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Increased positive reinforcement :  Punishment ratio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PhD thesis describing state-of-the-art of OBM, including many field studies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 Generalizing behavior analysis to the field of investing and compliance</a:t>
            </a:r>
            <a:endParaRPr lang="en-GB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76335" y="1737497"/>
            <a:ext cx="6660292" cy="3868751"/>
          </a:xfrm>
          <a:prstGeom prst="rect">
            <a:avLst/>
          </a:prstGeom>
          <a:noFill/>
          <a:ln>
            <a:noFill/>
          </a:ln>
        </p:spPr>
        <p:txBody>
          <a:bodyPr wrap="square" lIns="128016" tIns="64008" rIns="128016" bIns="64008" rtlCol="0">
            <a:spAutoFit/>
          </a:bodyPr>
          <a:lstStyle/>
          <a:p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Opportunities for research collaboration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 management studies characterized by difficult to replicate attitude studies (threat to scientific rigor and societal relevance)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Next step is doing social relevant field experiments that are both rigorous and relevant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I can help you define your measures and interventions for realizing your research potential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This leads to an even higher relevance of your research</a:t>
            </a:r>
          </a:p>
          <a:p>
            <a:pPr marL="240030" indent="-24003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our Executive Education Center ADRIBA we have gathered performance data. </a:t>
            </a:r>
            <a:r>
              <a:rPr lang="en-US" sz="1700" dirty="0" smtClean="0">
                <a:latin typeface="Calibri" panose="020F0502020204030204" pitchFamily="34" charset="0"/>
                <a:cs typeface="Calibri" panose="020F0502020204030204" pitchFamily="34" charset="0"/>
              </a:rPr>
              <a:t>If you have experience in high-end publications we can co-publish</a:t>
            </a:r>
            <a:endParaRPr lang="en-US" sz="17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700" b="1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0030" indent="-240030">
              <a:buFont typeface="Arial" panose="020B0604020202020204" pitchFamily="34" charset="0"/>
              <a:buChar char="•"/>
            </a:pPr>
            <a:endParaRPr 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0030" indent="-240030">
              <a:buFont typeface="Arial" panose="020B0604020202020204" pitchFamily="34" charset="0"/>
              <a:buChar char="•"/>
            </a:pPr>
            <a:endParaRPr lang="en-GB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76335" y="8339316"/>
            <a:ext cx="2421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For more information see: www.adriba.nl</a:t>
            </a:r>
          </a:p>
          <a:p>
            <a:r>
              <a:rPr lang="en-US" dirty="0" smtClean="0">
                <a:hlinkClick r:id="rId2"/>
              </a:rPr>
              <a:t>www.mariusrietdijk.nl</a:t>
            </a:r>
            <a:endParaRPr lang="en-US" dirty="0" smtClean="0"/>
          </a:p>
        </p:txBody>
      </p:sp>
      <p:sp>
        <p:nvSpPr>
          <p:cNvPr id="17" name="Titel 1"/>
          <p:cNvSpPr txBox="1">
            <a:spLocks/>
          </p:cNvSpPr>
          <p:nvPr/>
        </p:nvSpPr>
        <p:spPr>
          <a:xfrm>
            <a:off x="150506" y="163285"/>
            <a:ext cx="12500589" cy="1512000"/>
          </a:xfrm>
          <a:prstGeom prst="rect">
            <a:avLst/>
          </a:prstGeom>
          <a:solidFill>
            <a:srgbClr val="883FA0">
              <a:alpha val="90000"/>
            </a:srgbClr>
          </a:solidFill>
          <a:ln>
            <a:noFill/>
          </a:ln>
          <a:effectLst>
            <a:outerShdw blurRad="50800" dist="38100" dir="5400000" algn="ctr" rotWithShape="0">
              <a:srgbClr val="A6A6A6">
                <a:alpha val="40000"/>
              </a:srgbClr>
            </a:outerShdw>
          </a:effectLst>
        </p:spPr>
        <p:txBody>
          <a:bodyPr lIns="403200" tIns="201600" rIns="100800" bIns="100800" anchor="ctr">
            <a:normAutofit/>
          </a:bodyPr>
          <a:lstStyle>
            <a:lvl1pPr algn="l" defTabSz="457200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kern="1200" cap="all" baseline="0">
                <a:solidFill>
                  <a:schemeClr val="bg1"/>
                </a:solidFill>
                <a:latin typeface="Calibri"/>
                <a:ea typeface="ＭＳ Ｐゴシック" charset="-128"/>
                <a:cs typeface="Arial Narrow Bold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 Narrow Bold" charset="0"/>
                <a:ea typeface="ＭＳ Ｐゴシック" charset="-128"/>
              </a:defRPr>
            </a:lvl9pPr>
          </a:lstStyle>
          <a:p>
            <a:r>
              <a:rPr lang="nl-NL" dirty="0" smtClean="0"/>
              <a:t>										Marius </a:t>
            </a:r>
            <a:r>
              <a:rPr lang="nl-NL" dirty="0" err="1" smtClean="0"/>
              <a:t>rietdijk</a:t>
            </a:r>
            <a:endParaRPr lang="nl-NL" dirty="0" smtClean="0"/>
          </a:p>
          <a:p>
            <a:r>
              <a:rPr lang="nl-NL" sz="2500" dirty="0" smtClean="0"/>
              <a:t>										</a:t>
            </a:r>
            <a:r>
              <a:rPr lang="nl-NL" sz="2500" dirty="0" err="1" smtClean="0"/>
              <a:t>Cultural</a:t>
            </a:r>
            <a:r>
              <a:rPr lang="nl-NL" sz="2500" dirty="0" smtClean="0"/>
              <a:t> change</a:t>
            </a:r>
            <a:r>
              <a:rPr lang="nl-NL" sz="2500" dirty="0" smtClean="0"/>
              <a:t> </a:t>
            </a:r>
            <a:r>
              <a:rPr lang="nl-NL" sz="2500" dirty="0" err="1" smtClean="0"/>
              <a:t>with</a:t>
            </a:r>
            <a:r>
              <a:rPr lang="nl-NL" sz="2500" dirty="0"/>
              <a:t> </a:t>
            </a:r>
            <a:r>
              <a:rPr lang="nl-NL" sz="2500" dirty="0" smtClean="0"/>
              <a:t>OBM</a:t>
            </a:r>
            <a:endParaRPr lang="nl-NL" sz="2500" dirty="0"/>
          </a:p>
        </p:txBody>
      </p:sp>
      <p:pic>
        <p:nvPicPr>
          <p:cNvPr id="1026" name="Picture 2" descr="Afbeeldingsresultaat voor Marius Rietdijk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08" y="165288"/>
            <a:ext cx="3870931" cy="1509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450275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U 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16906</TotalTime>
  <Words>249</Words>
  <Application>Microsoft Office PowerPoint</Application>
  <PresentationFormat>A3 Paper (297x420 mm)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VU thema</vt:lpstr>
      <vt:lpstr>PowerPoint Presentation</vt:lpstr>
    </vt:vector>
  </TitlesOfParts>
  <Company>vrije universiteit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heleen ten voorde ten Voorde</dc:creator>
  <cp:lastModifiedBy>Rietdijk, M.M.</cp:lastModifiedBy>
  <cp:revision>721</cp:revision>
  <cp:lastPrinted>2017-11-05T11:24:25Z</cp:lastPrinted>
  <dcterms:created xsi:type="dcterms:W3CDTF">2011-05-02T06:59:37Z</dcterms:created>
  <dcterms:modified xsi:type="dcterms:W3CDTF">2017-11-05T11:48:59Z</dcterms:modified>
</cp:coreProperties>
</file>